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2"/>
  </p:notesMasterIdLst>
  <p:sldIdLst>
    <p:sldId id="256" r:id="rId6"/>
    <p:sldId id="263" r:id="rId7"/>
    <p:sldId id="262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F9B122"/>
    <a:srgbClr val="FFFFFF"/>
    <a:srgbClr val="36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885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D7C1-C7B2-4AF1-A1BE-26D3B719F1E0}" type="datetimeFigureOut">
              <a:rPr lang="pl-PL" smtClean="0"/>
              <a:t>29.01.2020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EEE98-319B-4437-BC87-855EBD0C2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57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niebo, zewnętrzne, budynek, miasto&#10;&#10;Opis wygenerowany automatycznie">
            <a:extLst>
              <a:ext uri="{FF2B5EF4-FFF2-40B4-BE49-F238E27FC236}">
                <a16:creationId xmlns:a16="http://schemas.microsoft.com/office/drawing/2014/main" id="{6F4A05C5-4284-4D54-A2FC-10CC96C3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6A5C7AE-53B0-46C2-9214-F392D8A06D56}"/>
              </a:ext>
            </a:extLst>
          </p:cNvPr>
          <p:cNvSpPr/>
          <p:nvPr userDrawn="1"/>
        </p:nvSpPr>
        <p:spPr>
          <a:xfrm>
            <a:off x="0" y="512064"/>
            <a:ext cx="5535168" cy="188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519414BC-33A9-464D-B32F-E824121D64BF}"/>
              </a:ext>
            </a:extLst>
          </p:cNvPr>
          <p:cNvSpPr/>
          <p:nvPr userDrawn="1"/>
        </p:nvSpPr>
        <p:spPr>
          <a:xfrm>
            <a:off x="4888992" y="3553365"/>
            <a:ext cx="7303010" cy="19751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9B48C0-CB89-4C8D-A818-6812E911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940" y="3553365"/>
            <a:ext cx="6437376" cy="1055148"/>
          </a:xfrm>
        </p:spPr>
        <p:txBody>
          <a:bodyPr anchor="b">
            <a:noAutofit/>
          </a:bodyPr>
          <a:lstStyle>
            <a:lvl1pPr algn="ctr">
              <a:defRPr sz="3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5185D5-3D35-4055-A2AF-96A45A6B0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940" y="4700588"/>
            <a:ext cx="6437376" cy="8278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11CD35F-3096-4A14-B8A5-DF1E1CBA39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4" y="691229"/>
            <a:ext cx="4920136" cy="16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niebo, zewnętrzne, budynek, miasto&#10;&#10;Opis wygenerowany automatycznie">
            <a:extLst>
              <a:ext uri="{FF2B5EF4-FFF2-40B4-BE49-F238E27FC236}">
                <a16:creationId xmlns:a16="http://schemas.microsoft.com/office/drawing/2014/main" id="{6F4A05C5-4284-4D54-A2FC-10CC96C3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6A5C7AE-53B0-46C2-9214-F392D8A06D56}"/>
              </a:ext>
            </a:extLst>
          </p:cNvPr>
          <p:cNvSpPr/>
          <p:nvPr userDrawn="1"/>
        </p:nvSpPr>
        <p:spPr>
          <a:xfrm>
            <a:off x="0" y="512064"/>
            <a:ext cx="5535168" cy="188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11CD35F-3096-4A14-B8A5-DF1E1CBA39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4" y="691229"/>
            <a:ext cx="4920136" cy="16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budynek, niebo, zewnętrzne, miasto&#10;&#10;Opis wygenerowany automatycznie">
            <a:extLst>
              <a:ext uri="{FF2B5EF4-FFF2-40B4-BE49-F238E27FC236}">
                <a16:creationId xmlns:a16="http://schemas.microsoft.com/office/drawing/2014/main" id="{A2ADC78E-7012-47BF-822D-0950AE672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3411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11801856" y="0"/>
            <a:ext cx="390144" cy="6858000"/>
          </a:xfrm>
          <a:prstGeom prst="rect">
            <a:avLst/>
          </a:prstGeom>
          <a:solidFill>
            <a:srgbClr val="F9B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22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331F32AC-B484-42ED-AD3C-D6ADFD3D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ED99E82-0537-4C47-9791-D20B890993D4}"/>
              </a:ext>
            </a:extLst>
          </p:cNvPr>
          <p:cNvCxnSpPr/>
          <p:nvPr userDrawn="1"/>
        </p:nvCxnSpPr>
        <p:spPr>
          <a:xfrm>
            <a:off x="8863584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niebo, zewnętrzne, budynek, miasto&#10;&#10;Opis wygenerowany automatycznie">
            <a:extLst>
              <a:ext uri="{FF2B5EF4-FFF2-40B4-BE49-F238E27FC236}">
                <a16:creationId xmlns:a16="http://schemas.microsoft.com/office/drawing/2014/main" id="{9D9B1283-C27B-4C91-A30A-9058C9C2A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/>
        </p:blipFill>
        <p:spPr>
          <a:xfrm>
            <a:off x="-2" y="-9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0" y="0"/>
            <a:ext cx="390144" cy="6858000"/>
          </a:xfrm>
          <a:prstGeom prst="rect">
            <a:avLst/>
          </a:prstGeom>
          <a:solidFill>
            <a:srgbClr val="F9B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B74F984-86D9-408A-879B-6E0EC7B44476}"/>
              </a:ext>
            </a:extLst>
          </p:cNvPr>
          <p:cNvSpPr/>
          <p:nvPr userDrawn="1"/>
        </p:nvSpPr>
        <p:spPr>
          <a:xfrm>
            <a:off x="390143" y="9"/>
            <a:ext cx="7635239" cy="68579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03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8025382" y="0"/>
            <a:ext cx="4166618" cy="6858000"/>
          </a:xfrm>
          <a:prstGeom prst="rect">
            <a:avLst/>
          </a:prstGeom>
          <a:solidFill>
            <a:srgbClr val="F9B1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B74F984-86D9-408A-879B-6E0EC7B44476}"/>
              </a:ext>
            </a:extLst>
          </p:cNvPr>
          <p:cNvSpPr/>
          <p:nvPr userDrawn="1"/>
        </p:nvSpPr>
        <p:spPr>
          <a:xfrm>
            <a:off x="1" y="9"/>
            <a:ext cx="8025382" cy="68579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52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0B74F984-86D9-408A-879B-6E0EC7B44476}"/>
              </a:ext>
            </a:extLst>
          </p:cNvPr>
          <p:cNvSpPr/>
          <p:nvPr userDrawn="1"/>
        </p:nvSpPr>
        <p:spPr>
          <a:xfrm>
            <a:off x="0" y="9"/>
            <a:ext cx="12191999" cy="68579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14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1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62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17961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-2" y="2548128"/>
            <a:ext cx="12192002" cy="1761744"/>
          </a:xfrm>
          <a:prstGeom prst="rect">
            <a:avLst/>
          </a:prstGeom>
          <a:solidFill>
            <a:srgbClr val="F9B1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38BE9605-1E57-4BD4-9BF1-B1B659EAD2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741676" y="3297940"/>
            <a:ext cx="6708648" cy="85953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5535C06-0E0B-45F1-9125-2F9CDB71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75" y="2548127"/>
            <a:ext cx="6708648" cy="71931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8908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8319E48C-F31B-4D6C-BA3C-096A5DD4A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4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82067-510E-43EF-98F3-BA85C11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DAD6DF-878D-4CF5-AC73-95FAF1D3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914400" indent="-457200">
              <a:buFont typeface="+mj-lt"/>
              <a:buAutoNum type="alphaLcParenR"/>
              <a:defRPr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BB3D432-6AF1-4F66-A6F1-3432ABC24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39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DA9C0-B8A2-4BE2-8152-27FABC38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42" y="481584"/>
            <a:ext cx="491105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745B5A-478D-4C64-973B-33AEBB54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2742" y="2487172"/>
            <a:ext cx="4911058" cy="295046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9" name="Obraz 8" descr="Obraz zawierający budynek, niebo, zewnętrzne, miasto&#10;&#10;Opis wygenerowany automatycznie">
            <a:extLst>
              <a:ext uri="{FF2B5EF4-FFF2-40B4-BE49-F238E27FC236}">
                <a16:creationId xmlns:a16="http://schemas.microsoft.com/office/drawing/2014/main" id="{A2ADC78E-7012-47BF-822D-0950AE672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3411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331F32AC-B484-42ED-AD3C-D6ADFD3D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F0AC8D00-23AB-4E15-86A1-2279C60508EB}"/>
              </a:ext>
            </a:extLst>
          </p:cNvPr>
          <p:cNvCxnSpPr>
            <a:cxnSpLocks/>
          </p:cNvCxnSpPr>
          <p:nvPr userDrawn="1"/>
        </p:nvCxnSpPr>
        <p:spPr>
          <a:xfrm>
            <a:off x="6442742" y="2106168"/>
            <a:ext cx="4481290" cy="0"/>
          </a:xfrm>
          <a:prstGeom prst="line">
            <a:avLst/>
          </a:prstGeom>
          <a:ln w="19050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ED99E82-0537-4C47-9791-D20B890993D4}"/>
              </a:ext>
            </a:extLst>
          </p:cNvPr>
          <p:cNvCxnSpPr/>
          <p:nvPr userDrawn="1"/>
        </p:nvCxnSpPr>
        <p:spPr>
          <a:xfrm>
            <a:off x="8863584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11801856" y="0"/>
            <a:ext cx="390144" cy="6858000"/>
          </a:xfrm>
          <a:prstGeom prst="rect">
            <a:avLst/>
          </a:prstGeom>
          <a:solidFill>
            <a:srgbClr val="F9B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1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79696F-AF77-4459-9243-C87CD7D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C112-53BD-4A7B-B3E8-AA9C7A863D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4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331F32AC-B484-42ED-AD3C-D6ADFD3D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ED99E82-0537-4C47-9791-D20B890993D4}"/>
              </a:ext>
            </a:extLst>
          </p:cNvPr>
          <p:cNvCxnSpPr/>
          <p:nvPr userDrawn="1"/>
        </p:nvCxnSpPr>
        <p:spPr>
          <a:xfrm>
            <a:off x="8863584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niebo, zewnętrzne, budynek, miasto&#10;&#10;Opis wygenerowany automatycznie">
            <a:extLst>
              <a:ext uri="{FF2B5EF4-FFF2-40B4-BE49-F238E27FC236}">
                <a16:creationId xmlns:a16="http://schemas.microsoft.com/office/drawing/2014/main" id="{9D9B1283-C27B-4C91-A30A-9058C9C2A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/>
        </p:blipFill>
        <p:spPr>
          <a:xfrm>
            <a:off x="-2" y="-9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0" y="0"/>
            <a:ext cx="390144" cy="6858000"/>
          </a:xfrm>
          <a:prstGeom prst="rect">
            <a:avLst/>
          </a:prstGeom>
          <a:solidFill>
            <a:srgbClr val="F9B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B74F984-86D9-408A-879B-6E0EC7B44476}"/>
              </a:ext>
            </a:extLst>
          </p:cNvPr>
          <p:cNvSpPr/>
          <p:nvPr userDrawn="1"/>
        </p:nvSpPr>
        <p:spPr>
          <a:xfrm>
            <a:off x="390143" y="9"/>
            <a:ext cx="7635239" cy="68579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0F04BC4-3F95-432C-A1E0-5B3229ED71F1}"/>
              </a:ext>
            </a:extLst>
          </p:cNvPr>
          <p:cNvCxnSpPr/>
          <p:nvPr userDrawn="1"/>
        </p:nvCxnSpPr>
        <p:spPr>
          <a:xfrm>
            <a:off x="0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38BE9605-1E57-4BD4-9BF1-B1B659EAD2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2639572"/>
            <a:ext cx="6708648" cy="295046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3578D5D-C216-479D-A216-F2CA2E62D93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258568"/>
            <a:ext cx="4481290" cy="0"/>
          </a:xfrm>
          <a:prstGeom prst="line">
            <a:avLst/>
          </a:prstGeom>
          <a:ln w="19050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">
            <a:extLst>
              <a:ext uri="{FF2B5EF4-FFF2-40B4-BE49-F238E27FC236}">
                <a16:creationId xmlns:a16="http://schemas.microsoft.com/office/drawing/2014/main" id="{39349A1D-9185-4A68-9258-D971FD6A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311"/>
            <a:ext cx="670864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31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8025382" y="0"/>
            <a:ext cx="4166618" cy="6858000"/>
          </a:xfrm>
          <a:prstGeom prst="rect">
            <a:avLst/>
          </a:prstGeom>
          <a:solidFill>
            <a:srgbClr val="F9B1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B74F984-86D9-408A-879B-6E0EC7B44476}"/>
              </a:ext>
            </a:extLst>
          </p:cNvPr>
          <p:cNvSpPr/>
          <p:nvPr userDrawn="1"/>
        </p:nvSpPr>
        <p:spPr>
          <a:xfrm>
            <a:off x="1" y="9"/>
            <a:ext cx="8025382" cy="68579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0F04BC4-3F95-432C-A1E0-5B3229ED71F1}"/>
              </a:ext>
            </a:extLst>
          </p:cNvPr>
          <p:cNvCxnSpPr/>
          <p:nvPr userDrawn="1"/>
        </p:nvCxnSpPr>
        <p:spPr>
          <a:xfrm>
            <a:off x="0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38BE9605-1E57-4BD4-9BF1-B1B659EAD2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2639572"/>
            <a:ext cx="6708648" cy="295046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3578D5D-C216-479D-A216-F2CA2E62D93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258568"/>
            <a:ext cx="4481290" cy="0"/>
          </a:xfrm>
          <a:prstGeom prst="line">
            <a:avLst/>
          </a:prstGeom>
          <a:ln w="19050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ytuł 1">
            <a:extLst>
              <a:ext uri="{FF2B5EF4-FFF2-40B4-BE49-F238E27FC236}">
                <a16:creationId xmlns:a16="http://schemas.microsoft.com/office/drawing/2014/main" id="{E410D856-BF41-406B-A766-EBC91815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311"/>
            <a:ext cx="670864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8478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331F32AC-B484-42ED-AD3C-D6ADFD3D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0F04BC4-3F95-432C-A1E0-5B3229ED71F1}"/>
              </a:ext>
            </a:extLst>
          </p:cNvPr>
          <p:cNvCxnSpPr/>
          <p:nvPr userDrawn="1"/>
        </p:nvCxnSpPr>
        <p:spPr>
          <a:xfrm>
            <a:off x="0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38BE9605-1E57-4BD4-9BF1-B1B659EAD2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1719076"/>
            <a:ext cx="10515600" cy="387095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3578D5D-C216-479D-A216-F2CA2E62D93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1124"/>
            <a:ext cx="4481290" cy="0"/>
          </a:xfrm>
          <a:prstGeom prst="line">
            <a:avLst/>
          </a:prstGeom>
          <a:ln w="19050">
            <a:solidFill>
              <a:srgbClr val="36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">
            <a:extLst>
              <a:ext uri="{FF2B5EF4-FFF2-40B4-BE49-F238E27FC236}">
                <a16:creationId xmlns:a16="http://schemas.microsoft.com/office/drawing/2014/main" id="{2AD345E8-3335-43D2-AB60-CB723533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353"/>
            <a:ext cx="6708648" cy="938771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58716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cena, droga, tor, zewnętrzne&#10;&#10;Opis wygenerowany automatycznie">
            <a:extLst>
              <a:ext uri="{FF2B5EF4-FFF2-40B4-BE49-F238E27FC236}">
                <a16:creationId xmlns:a16="http://schemas.microsoft.com/office/drawing/2014/main" id="{E68FA85B-D5CF-4CD9-9F84-DA77B494E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843F0D5-B7A7-4D2B-8761-C675212BD136}"/>
              </a:ext>
            </a:extLst>
          </p:cNvPr>
          <p:cNvSpPr/>
          <p:nvPr userDrawn="1"/>
        </p:nvSpPr>
        <p:spPr>
          <a:xfrm>
            <a:off x="-2" y="2548128"/>
            <a:ext cx="12192002" cy="1761744"/>
          </a:xfrm>
          <a:prstGeom prst="rect">
            <a:avLst/>
          </a:prstGeom>
          <a:solidFill>
            <a:srgbClr val="F9B1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38BE9605-1E57-4BD4-9BF1-B1B659EAD2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741676" y="3297940"/>
            <a:ext cx="6708648" cy="85953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5535C06-0E0B-45F1-9125-2F9CDB71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75" y="2548127"/>
            <a:ext cx="6708648" cy="71931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3764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8319E48C-F31B-4D6C-BA3C-096A5DD4A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82067-510E-43EF-98F3-BA85C11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DAD6DF-878D-4CF5-AC73-95FAF1D3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914400" indent="-457200">
              <a:buFont typeface="+mj-lt"/>
              <a:buAutoNum type="alphaLcParenR"/>
              <a:defRPr sz="2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BB3D432-6AF1-4F66-A6F1-3432ABC24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556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79696F-AF77-4459-9243-C87CD7D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C112-53BD-4A7B-B3E8-AA9C7A863D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11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5A2EC6-FF39-40F4-BDC8-C1DDED9B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93CD46-06A5-431E-B2AF-4C24E4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FAA17C-A5B0-4C76-A975-9638961E8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40A6311-DDFB-4645-9480-1BC3F51E4196}"/>
              </a:ext>
            </a:extLst>
          </p:cNvPr>
          <p:cNvCxnSpPr/>
          <p:nvPr userDrawn="1"/>
        </p:nvCxnSpPr>
        <p:spPr>
          <a:xfrm>
            <a:off x="0" y="5913120"/>
            <a:ext cx="3328416" cy="0"/>
          </a:xfrm>
          <a:prstGeom prst="line">
            <a:avLst/>
          </a:prstGeom>
          <a:ln w="19050">
            <a:solidFill>
              <a:srgbClr val="E42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BC1CCDE6-3DEB-4DC5-9C9E-A1C149FD4C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4" y="6045954"/>
            <a:ext cx="2248588" cy="7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1" r:id="rId7"/>
    <p:sldLayoutId id="2147483650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120" baseline="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5A2EC6-FF39-40F4-BDC8-C1DDED9B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93CD46-06A5-431E-B2AF-4C24E4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FAA17C-A5B0-4C76-A975-9638961E8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Str. </a:t>
            </a:r>
            <a:fld id="{DD03C112-53BD-4A7B-B3E8-AA9C7A863D1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6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6" r:id="rId5"/>
    <p:sldLayoutId id="2147483675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A73E5D-EFFE-41EE-9895-13779346C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dirty="0"/>
              <a:t>Akcja</a:t>
            </a:r>
            <a:br>
              <a:rPr lang="pl-PL" sz="2400" dirty="0"/>
            </a:br>
            <a:r>
              <a:rPr lang="pl-PL" sz="2400" dirty="0"/>
              <a:t>Segregujemy? Płaćmy o połowę mniej!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1FE928-FB4F-498A-BF39-B3A41657F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Apel do rządu o 50-proc. dofinansowanie opłat </a:t>
            </a:r>
            <a:br>
              <a:rPr lang="pl-PL" sz="2200" dirty="0"/>
            </a:br>
            <a:r>
              <a:rPr lang="pl-PL" sz="2200" dirty="0"/>
              <a:t>za odpady segregowane</a:t>
            </a:r>
          </a:p>
        </p:txBody>
      </p:sp>
    </p:spTree>
    <p:extLst>
      <p:ext uri="{BB962C8B-B14F-4D97-AF65-F5344CB8AC3E}">
        <p14:creationId xmlns:p14="http://schemas.microsoft.com/office/powerpoint/2010/main" val="117736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319B50F-29C9-4BA1-AEAF-8743DB4D8C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Polskie samorządy boleśnie odczuwają skutki rządowej nowelizacji ustawy o utrzymaniu czystości i porządku w gminach.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Wprowadzone przez rząd regulacje powodują ogromny wzrost kosztów funkcjonowania systemu gospodarowania odpadami.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Odbija się to na mieszkańcach, którzy są zmuszeni za odbiór segregowanych odpadów płacić dużo więcej.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Wynika to ze wzrostu kosztów odbioru i zagospodarowania odpadów, dodatkowych obowiązków nałożonych na gminy, wzrostu cen wynagrodzeń, energii i paliw.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Samorządy nie mają wpływu na kształt gospodarki odpadami, a jednocześnie ponoszą wszystkie konsekwencje decyzji podejmowanych na poziomie władz centralnych.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8819193-3411-4C88-A652-717BB2FE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wysokich opłat za odpady</a:t>
            </a:r>
          </a:p>
        </p:txBody>
      </p:sp>
    </p:spTree>
    <p:extLst>
      <p:ext uri="{BB962C8B-B14F-4D97-AF65-F5344CB8AC3E}">
        <p14:creationId xmlns:p14="http://schemas.microsoft.com/office/powerpoint/2010/main" val="218396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A2BC61D-FC72-4FE4-A84B-DD4CEB4C6D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pl-PL" dirty="0"/>
              <a:t>Jeśli w Twojej miejscowości drastycznie wzrosły opłaty za odbiór odpadów segregowanych, nie bądź bierny!</a:t>
            </a:r>
          </a:p>
          <a:p>
            <a:r>
              <a:rPr lang="pl-PL" dirty="0"/>
              <a:t>Przekonaj władze miasta lub gminy do podjęcia uchwały (jej wzór dostępny jest na www.sm.waw.pl), w której wezwą rząd do przygotowania i wdrożenia programu ochronnego.</a:t>
            </a:r>
          </a:p>
          <a:p>
            <a:r>
              <a:rPr lang="pl-PL" b="1" dirty="0"/>
              <a:t>Polegałby on m.in. na przyznaniu 50-procentowego dofinansowania z budżetu państwa do opłat ponoszonych przez mieszkańców za odpady segregowane.</a:t>
            </a:r>
          </a:p>
          <a:p>
            <a:r>
              <a:rPr lang="pl-PL" dirty="0"/>
              <a:t>Powodzenie akcji „</a:t>
            </a:r>
            <a:r>
              <a:rPr lang="pl-PL" sz="1600" dirty="0"/>
              <a:t>Segregujemy? Płaćmy o połowę mniej!” </a:t>
            </a:r>
            <a:r>
              <a:rPr lang="pl-PL" dirty="0"/>
              <a:t>zależy od wspólnej presji samorządów z całej Polski!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4C8F4F9-30E1-408E-BAAA-F51166B6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możemy zrobić?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350AD6-6ACB-4E6B-8144-52D994C1E029}"/>
              </a:ext>
            </a:extLst>
          </p:cNvPr>
          <p:cNvSpPr txBox="1">
            <a:spLocks/>
          </p:cNvSpPr>
          <p:nvPr/>
        </p:nvSpPr>
        <p:spPr>
          <a:xfrm>
            <a:off x="9077445" y="1408178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Zaapeluj do lokalnych władz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CFDF191-8773-4650-A42F-2687AE8915C6}"/>
              </a:ext>
            </a:extLst>
          </p:cNvPr>
          <p:cNvSpPr/>
          <p:nvPr/>
        </p:nvSpPr>
        <p:spPr>
          <a:xfrm>
            <a:off x="8388096" y="1408178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EB55F20-F3CB-4097-99B4-B00233D955FA}"/>
              </a:ext>
            </a:extLst>
          </p:cNvPr>
          <p:cNvSpPr/>
          <p:nvPr/>
        </p:nvSpPr>
        <p:spPr>
          <a:xfrm>
            <a:off x="8388096" y="2456688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90B9E2D-4257-479F-A028-E3DAD818EE5C}"/>
              </a:ext>
            </a:extLst>
          </p:cNvPr>
          <p:cNvSpPr/>
          <p:nvPr/>
        </p:nvSpPr>
        <p:spPr>
          <a:xfrm>
            <a:off x="8388096" y="3572257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73050434-AE7E-4D9D-AEF3-75543DAB5A7F}"/>
              </a:ext>
            </a:extLst>
          </p:cNvPr>
          <p:cNvSpPr/>
          <p:nvPr/>
        </p:nvSpPr>
        <p:spPr>
          <a:xfrm>
            <a:off x="8388096" y="4916382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zawartości 3">
            <a:extLst>
              <a:ext uri="{FF2B5EF4-FFF2-40B4-BE49-F238E27FC236}">
                <a16:creationId xmlns:a16="http://schemas.microsoft.com/office/drawing/2014/main" id="{D60209A1-02FD-43DF-8108-02AED544F540}"/>
              </a:ext>
            </a:extLst>
          </p:cNvPr>
          <p:cNvSpPr txBox="1">
            <a:spLocks/>
          </p:cNvSpPr>
          <p:nvPr/>
        </p:nvSpPr>
        <p:spPr>
          <a:xfrm>
            <a:off x="9077445" y="2428780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Rada miasta/gminy podejmuje uchwałę…</a:t>
            </a:r>
          </a:p>
        </p:txBody>
      </p:sp>
      <p:sp>
        <p:nvSpPr>
          <p:cNvPr id="24" name="Symbol zastępczy zawartości 3">
            <a:extLst>
              <a:ext uri="{FF2B5EF4-FFF2-40B4-BE49-F238E27FC236}">
                <a16:creationId xmlns:a16="http://schemas.microsoft.com/office/drawing/2014/main" id="{4162586E-35B2-4DB2-BAB8-893A508B8E32}"/>
              </a:ext>
            </a:extLst>
          </p:cNvPr>
          <p:cNvSpPr txBox="1">
            <a:spLocks/>
          </p:cNvSpPr>
          <p:nvPr/>
        </p:nvSpPr>
        <p:spPr>
          <a:xfrm>
            <a:off x="9077445" y="3544946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…wzywającą rząd do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50-proc. dofinansowania opłat za odpady</a:t>
            </a:r>
          </a:p>
        </p:txBody>
      </p:sp>
      <p:sp>
        <p:nvSpPr>
          <p:cNvPr id="26" name="Symbol zastępczy zawartości 3">
            <a:extLst>
              <a:ext uri="{FF2B5EF4-FFF2-40B4-BE49-F238E27FC236}">
                <a16:creationId xmlns:a16="http://schemas.microsoft.com/office/drawing/2014/main" id="{655568B5-2C19-4EAF-9476-74862DEF99D7}"/>
              </a:ext>
            </a:extLst>
          </p:cNvPr>
          <p:cNvSpPr txBox="1">
            <a:spLocks/>
          </p:cNvSpPr>
          <p:nvPr/>
        </p:nvSpPr>
        <p:spPr>
          <a:xfrm>
            <a:off x="9077445" y="4916382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Rząd musi zdecydować,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czy pomoże mieszkańcom w udźwignięciu opłat za odpady</a:t>
            </a:r>
          </a:p>
        </p:txBody>
      </p:sp>
      <p:pic>
        <p:nvPicPr>
          <p:cNvPr id="28" name="Grafika 27" descr="Miasto">
            <a:extLst>
              <a:ext uri="{FF2B5EF4-FFF2-40B4-BE49-F238E27FC236}">
                <a16:creationId xmlns:a16="http://schemas.microsoft.com/office/drawing/2014/main" id="{CF9A9B21-7E74-4A3C-BECD-335577FF0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869" y="1478972"/>
            <a:ext cx="411360" cy="411360"/>
          </a:xfrm>
          <a:prstGeom prst="rect">
            <a:avLst/>
          </a:prstGeom>
        </p:spPr>
      </p:pic>
      <p:pic>
        <p:nvPicPr>
          <p:cNvPr id="30" name="Grafika 29" descr="Użytkownicy">
            <a:extLst>
              <a:ext uri="{FF2B5EF4-FFF2-40B4-BE49-F238E27FC236}">
                <a16:creationId xmlns:a16="http://schemas.microsoft.com/office/drawing/2014/main" id="{E933A203-507F-482A-B5D3-16312161D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5024" y="2523747"/>
            <a:ext cx="411360" cy="411360"/>
          </a:xfrm>
          <a:prstGeom prst="rect">
            <a:avLst/>
          </a:prstGeom>
        </p:spPr>
      </p:pic>
      <p:pic>
        <p:nvPicPr>
          <p:cNvPr id="31" name="Grafika 30" descr="Monety">
            <a:extLst>
              <a:ext uri="{FF2B5EF4-FFF2-40B4-BE49-F238E27FC236}">
                <a16:creationId xmlns:a16="http://schemas.microsoft.com/office/drawing/2014/main" id="{E2F8D7D6-5689-4745-A08F-D24B8457F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5024" y="3643949"/>
            <a:ext cx="411360" cy="411360"/>
          </a:xfrm>
          <a:prstGeom prst="rect">
            <a:avLst/>
          </a:prstGeom>
        </p:spPr>
      </p:pic>
      <p:pic>
        <p:nvPicPr>
          <p:cNvPr id="33" name="Grafika 32" descr="Skarbonka">
            <a:extLst>
              <a:ext uri="{FF2B5EF4-FFF2-40B4-BE49-F238E27FC236}">
                <a16:creationId xmlns:a16="http://schemas.microsoft.com/office/drawing/2014/main" id="{A879ADBD-5E33-464E-B956-DA8E1FFC0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5024" y="4992307"/>
            <a:ext cx="411360" cy="411360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CE3A7C1-1AF9-43AE-A8BC-433FAA156230}"/>
              </a:ext>
            </a:extLst>
          </p:cNvPr>
          <p:cNvSpPr/>
          <p:nvPr/>
        </p:nvSpPr>
        <p:spPr>
          <a:xfrm>
            <a:off x="9967461" y="1947206"/>
            <a:ext cx="585216" cy="262117"/>
          </a:xfrm>
          <a:prstGeom prst="downArrow">
            <a:avLst/>
          </a:prstGeom>
          <a:solidFill>
            <a:srgbClr val="E42313"/>
          </a:solidFill>
          <a:ln>
            <a:solidFill>
              <a:srgbClr val="E4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631DA27C-96E9-46F2-9B0A-3AA9B1BFC450}"/>
              </a:ext>
            </a:extLst>
          </p:cNvPr>
          <p:cNvSpPr/>
          <p:nvPr/>
        </p:nvSpPr>
        <p:spPr>
          <a:xfrm>
            <a:off x="9967461" y="4530053"/>
            <a:ext cx="585216" cy="262117"/>
          </a:xfrm>
          <a:prstGeom prst="downArrow">
            <a:avLst/>
          </a:prstGeom>
          <a:solidFill>
            <a:srgbClr val="E42313"/>
          </a:solidFill>
          <a:ln>
            <a:solidFill>
              <a:srgbClr val="E4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93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A2BC61D-FC72-4FE4-A84B-DD4CEB4C6D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W mediach tradycyjnych, na portalach internetowych oraz w mediach społecznościowych cały czas pojawiają się informacje o kolejnych gminach, które zaapelowały do rządu o wzięcie odpowiedzialności za skutki swoich regulacji.</a:t>
            </a:r>
          </a:p>
          <a:p>
            <a:r>
              <a:rPr lang="pl-PL" dirty="0"/>
              <a:t>Pod hasztagiem </a:t>
            </a:r>
            <a:r>
              <a:rPr lang="pl-PL" b="1" dirty="0"/>
              <a:t>#</a:t>
            </a:r>
            <a:r>
              <a:rPr lang="pl-PL" b="1" dirty="0" err="1"/>
              <a:t>SegregujTaniej</a:t>
            </a:r>
            <a:r>
              <a:rPr lang="pl-PL" b="1" dirty="0"/>
              <a:t> </a:t>
            </a:r>
            <a:r>
              <a:rPr lang="pl-PL" dirty="0"/>
              <a:t>publikowane są kolejne informacje na temat akcji. Ty również go użyj, gdy wspominasz o akcji w mediach społecznościowych.</a:t>
            </a:r>
          </a:p>
          <a:p>
            <a:r>
              <a:rPr lang="pl-PL" dirty="0"/>
              <a:t>Dołącz do nas, jeśli chcesz, aby państwo przejęło odpowiedzialność za nasze środowisko. Tylko wspólne działanie ma sens!</a:t>
            </a:r>
          </a:p>
          <a:p>
            <a:r>
              <a:rPr lang="pl-PL" dirty="0"/>
              <a:t>Więcej o akcji na</a:t>
            </a:r>
            <a:r>
              <a:rPr lang="pl-PL" b="1" dirty="0"/>
              <a:t> www.sm.waw.pl</a:t>
            </a:r>
            <a:r>
              <a:rPr lang="pl-PL" dirty="0"/>
              <a:t>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4C8F4F9-30E1-408E-BAAA-F51166B6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Poinformuj innych o akcji „Segregujemy? Płaćmy połowę mniej!”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350AD6-6ACB-4E6B-8144-52D994C1E029}"/>
              </a:ext>
            </a:extLst>
          </p:cNvPr>
          <p:cNvSpPr txBox="1">
            <a:spLocks/>
          </p:cNvSpPr>
          <p:nvPr/>
        </p:nvSpPr>
        <p:spPr>
          <a:xfrm>
            <a:off x="9077445" y="1408178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Zaapeluj do lokalnych władz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CFDF191-8773-4650-A42F-2687AE8915C6}"/>
              </a:ext>
            </a:extLst>
          </p:cNvPr>
          <p:cNvSpPr/>
          <p:nvPr/>
        </p:nvSpPr>
        <p:spPr>
          <a:xfrm>
            <a:off x="8388096" y="1408178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EB55F20-F3CB-4097-99B4-B00233D955FA}"/>
              </a:ext>
            </a:extLst>
          </p:cNvPr>
          <p:cNvSpPr/>
          <p:nvPr/>
        </p:nvSpPr>
        <p:spPr>
          <a:xfrm>
            <a:off x="8388096" y="2456688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90B9E2D-4257-479F-A028-E3DAD818EE5C}"/>
              </a:ext>
            </a:extLst>
          </p:cNvPr>
          <p:cNvSpPr/>
          <p:nvPr/>
        </p:nvSpPr>
        <p:spPr>
          <a:xfrm>
            <a:off x="8388096" y="3572257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73050434-AE7E-4D9D-AEF3-75543DAB5A7F}"/>
              </a:ext>
            </a:extLst>
          </p:cNvPr>
          <p:cNvSpPr/>
          <p:nvPr/>
        </p:nvSpPr>
        <p:spPr>
          <a:xfrm>
            <a:off x="8388096" y="4916382"/>
            <a:ext cx="585216" cy="585216"/>
          </a:xfrm>
          <a:prstGeom prst="ellipse">
            <a:avLst/>
          </a:prstGeom>
          <a:solidFill>
            <a:srgbClr val="E42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zawartości 3">
            <a:extLst>
              <a:ext uri="{FF2B5EF4-FFF2-40B4-BE49-F238E27FC236}">
                <a16:creationId xmlns:a16="http://schemas.microsoft.com/office/drawing/2014/main" id="{D60209A1-02FD-43DF-8108-02AED544F540}"/>
              </a:ext>
            </a:extLst>
          </p:cNvPr>
          <p:cNvSpPr txBox="1">
            <a:spLocks/>
          </p:cNvSpPr>
          <p:nvPr/>
        </p:nvSpPr>
        <p:spPr>
          <a:xfrm>
            <a:off x="9077445" y="2428780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Rada miasta/gminy podejmuje uchwałę…</a:t>
            </a:r>
          </a:p>
        </p:txBody>
      </p:sp>
      <p:sp>
        <p:nvSpPr>
          <p:cNvPr id="24" name="Symbol zastępczy zawartości 3">
            <a:extLst>
              <a:ext uri="{FF2B5EF4-FFF2-40B4-BE49-F238E27FC236}">
                <a16:creationId xmlns:a16="http://schemas.microsoft.com/office/drawing/2014/main" id="{4162586E-35B2-4DB2-BAB8-893A508B8E32}"/>
              </a:ext>
            </a:extLst>
          </p:cNvPr>
          <p:cNvSpPr txBox="1">
            <a:spLocks/>
          </p:cNvSpPr>
          <p:nvPr/>
        </p:nvSpPr>
        <p:spPr>
          <a:xfrm>
            <a:off x="9077445" y="3544946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…wzywającą rząd do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50-proc. dofinansowania opłat za odpady</a:t>
            </a:r>
          </a:p>
        </p:txBody>
      </p:sp>
      <p:sp>
        <p:nvSpPr>
          <p:cNvPr id="26" name="Symbol zastępczy zawartości 3">
            <a:extLst>
              <a:ext uri="{FF2B5EF4-FFF2-40B4-BE49-F238E27FC236}">
                <a16:creationId xmlns:a16="http://schemas.microsoft.com/office/drawing/2014/main" id="{655568B5-2C19-4EAF-9476-74862DEF99D7}"/>
              </a:ext>
            </a:extLst>
          </p:cNvPr>
          <p:cNvSpPr txBox="1">
            <a:spLocks/>
          </p:cNvSpPr>
          <p:nvPr/>
        </p:nvSpPr>
        <p:spPr>
          <a:xfrm>
            <a:off x="9077445" y="4916382"/>
            <a:ext cx="2950464" cy="365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 Narrow" panose="020B0606020202030204" pitchFamily="34" charset="0"/>
              </a:rPr>
              <a:t>Rząd musi zdecydować,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czy pomoże mieszkańcom w udźwignięciu opłat za odpady</a:t>
            </a:r>
          </a:p>
        </p:txBody>
      </p:sp>
      <p:pic>
        <p:nvPicPr>
          <p:cNvPr id="28" name="Grafika 27" descr="Miasto">
            <a:extLst>
              <a:ext uri="{FF2B5EF4-FFF2-40B4-BE49-F238E27FC236}">
                <a16:creationId xmlns:a16="http://schemas.microsoft.com/office/drawing/2014/main" id="{CF9A9B21-7E74-4A3C-BECD-335577FF0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869" y="1478972"/>
            <a:ext cx="411360" cy="411360"/>
          </a:xfrm>
          <a:prstGeom prst="rect">
            <a:avLst/>
          </a:prstGeom>
        </p:spPr>
      </p:pic>
      <p:pic>
        <p:nvPicPr>
          <p:cNvPr id="30" name="Grafika 29" descr="Użytkownicy">
            <a:extLst>
              <a:ext uri="{FF2B5EF4-FFF2-40B4-BE49-F238E27FC236}">
                <a16:creationId xmlns:a16="http://schemas.microsoft.com/office/drawing/2014/main" id="{E933A203-507F-482A-B5D3-16312161D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5024" y="2523747"/>
            <a:ext cx="411360" cy="411360"/>
          </a:xfrm>
          <a:prstGeom prst="rect">
            <a:avLst/>
          </a:prstGeom>
        </p:spPr>
      </p:pic>
      <p:pic>
        <p:nvPicPr>
          <p:cNvPr id="31" name="Grafika 30" descr="Monety">
            <a:extLst>
              <a:ext uri="{FF2B5EF4-FFF2-40B4-BE49-F238E27FC236}">
                <a16:creationId xmlns:a16="http://schemas.microsoft.com/office/drawing/2014/main" id="{E2F8D7D6-5689-4745-A08F-D24B8457F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5024" y="3643949"/>
            <a:ext cx="411360" cy="411360"/>
          </a:xfrm>
          <a:prstGeom prst="rect">
            <a:avLst/>
          </a:prstGeom>
        </p:spPr>
      </p:pic>
      <p:pic>
        <p:nvPicPr>
          <p:cNvPr id="33" name="Grafika 32" descr="Skarbonka">
            <a:extLst>
              <a:ext uri="{FF2B5EF4-FFF2-40B4-BE49-F238E27FC236}">
                <a16:creationId xmlns:a16="http://schemas.microsoft.com/office/drawing/2014/main" id="{A879ADBD-5E33-464E-B956-DA8E1FFC0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5024" y="4992307"/>
            <a:ext cx="411360" cy="411360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CE3A7C1-1AF9-43AE-A8BC-433FAA156230}"/>
              </a:ext>
            </a:extLst>
          </p:cNvPr>
          <p:cNvSpPr/>
          <p:nvPr/>
        </p:nvSpPr>
        <p:spPr>
          <a:xfrm>
            <a:off x="9967461" y="1947206"/>
            <a:ext cx="585216" cy="262117"/>
          </a:xfrm>
          <a:prstGeom prst="downArrow">
            <a:avLst/>
          </a:prstGeom>
          <a:solidFill>
            <a:srgbClr val="E42313"/>
          </a:solidFill>
          <a:ln>
            <a:solidFill>
              <a:srgbClr val="E4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631DA27C-96E9-46F2-9B0A-3AA9B1BFC450}"/>
              </a:ext>
            </a:extLst>
          </p:cNvPr>
          <p:cNvSpPr/>
          <p:nvPr/>
        </p:nvSpPr>
        <p:spPr>
          <a:xfrm>
            <a:off x="9967461" y="4530053"/>
            <a:ext cx="585216" cy="262117"/>
          </a:xfrm>
          <a:prstGeom prst="downArrow">
            <a:avLst/>
          </a:prstGeom>
          <a:solidFill>
            <a:srgbClr val="E42313"/>
          </a:solidFill>
          <a:ln>
            <a:solidFill>
              <a:srgbClr val="E4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16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72BDCC-7E9E-EC46-9740-D6C2D6F0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4" y="643467"/>
            <a:ext cx="44568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67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B1E1061B63C248B5A3086AEE3F7990" ma:contentTypeVersion="2" ma:contentTypeDescription="Utwórz nowy dokument." ma:contentTypeScope="" ma:versionID="3d8ab1d7a806f95388c2d8c12ae1a443">
  <xsd:schema xmlns:xsd="http://www.w3.org/2001/XMLSchema" xmlns:xs="http://www.w3.org/2001/XMLSchema" xmlns:p="http://schemas.microsoft.com/office/2006/metadata/properties" xmlns:ns2="2adbcd78-abe6-470e-983b-3448e7819cea" targetNamespace="http://schemas.microsoft.com/office/2006/metadata/properties" ma:root="true" ma:fieldsID="3f37ed326f824c4819fc3aa4446aa536" ns2:_="">
    <xsd:import namespace="2adbcd78-abe6-470e-983b-3448e7819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cd78-abe6-470e-983b-3448e7819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BF9CB-815A-4B30-823F-1D7087082E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A99D1-EAB3-4F89-8006-C1FA87D24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bcd78-abe6-470e-983b-3448e7819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F715A-B639-49AE-9E6F-D6397151EA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382</Words>
  <Application>Microsoft Office PowerPoint</Application>
  <PresentationFormat>Panoramiczny</PresentationFormat>
  <Paragraphs>26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Motyw pakietu Office</vt:lpstr>
      <vt:lpstr>1_Motyw pakietu Office</vt:lpstr>
      <vt:lpstr>Akcja Segregujemy? Płaćmy o połowę mniej!</vt:lpstr>
      <vt:lpstr>Problem wysokich opłat za odpady</vt:lpstr>
      <vt:lpstr>Co możemy zrobić?</vt:lpstr>
      <vt:lpstr>Poinformuj innych o akcji „Segregujemy? Płaćmy połowę mniej!”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Akcja Segregujemy? Płaćmy połowę mniej!</dc:title>
  <dc:creator>N N</dc:creator>
  <cp:lastModifiedBy>Karol Rajewski | GDS</cp:lastModifiedBy>
  <cp:revision>6</cp:revision>
  <dcterms:created xsi:type="dcterms:W3CDTF">2020-01-29T07:55:48Z</dcterms:created>
  <dcterms:modified xsi:type="dcterms:W3CDTF">2020-01-29T10:35:09Z</dcterms:modified>
</cp:coreProperties>
</file>